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179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" y="11151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488" y="1669494"/>
            <a:ext cx="4919305" cy="489061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936427"/>
            <a:ext cx="7556421" cy="39128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Object Size Measurement in OpenCV</a:t>
            </a:r>
            <a:endParaRPr lang="en-US" sz="6162" dirty="0"/>
          </a:p>
        </p:txBody>
      </p:sp>
      <p:sp>
        <p:nvSpPr>
          <p:cNvPr id="7" name="Text 2"/>
          <p:cNvSpPr/>
          <p:nvPr/>
        </p:nvSpPr>
        <p:spPr>
          <a:xfrm>
            <a:off x="6280190" y="4981933"/>
            <a:ext cx="7556421" cy="1659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1786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 4"/>
          <p:cNvSpPr/>
          <p:nvPr/>
        </p:nvSpPr>
        <p:spPr>
          <a:xfrm>
            <a:off x="6396514" y="7045762"/>
            <a:ext cx="130135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3C3838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VP</a:t>
            </a:r>
            <a:endParaRPr lang="en-US" sz="768" dirty="0"/>
          </a:p>
        </p:txBody>
      </p:sp>
      <p:sp>
        <p:nvSpPr>
          <p:cNvPr id="10" name="Text 5"/>
          <p:cNvSpPr/>
          <p:nvPr/>
        </p:nvSpPr>
        <p:spPr>
          <a:xfrm>
            <a:off x="11406499" y="6596520"/>
            <a:ext cx="3716179" cy="8984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26"/>
              </a:lnSpc>
              <a:buNone/>
            </a:pPr>
            <a:r>
              <a:rPr lang="en-US" sz="2233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</a:t>
            </a:r>
          </a:p>
          <a:p>
            <a:pPr marL="0" indent="0" algn="l">
              <a:lnSpc>
                <a:spcPts val="3126"/>
              </a:lnSpc>
              <a:buNone/>
            </a:pPr>
            <a:r>
              <a:rPr lang="en-US" sz="2233" dirty="0" err="1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M.Akshaya</a:t>
            </a:r>
            <a:r>
              <a:rPr lang="en-US" sz="2233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192221029</a:t>
            </a:r>
          </a:p>
          <a:p>
            <a:pPr marL="0" indent="0" algn="l">
              <a:lnSpc>
                <a:spcPts val="3126"/>
              </a:lnSpc>
              <a:buNone/>
            </a:pPr>
            <a:r>
              <a:rPr lang="en-US" sz="2233" dirty="0" err="1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M.Nithya</a:t>
            </a:r>
            <a:r>
              <a:rPr lang="en-US" sz="2233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192221073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7607" y="2472928"/>
            <a:ext cx="4919186" cy="328362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748189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Conclusion and Future Developments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793790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982504" y="2846070"/>
            <a:ext cx="132755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2679" dirty="0"/>
          </a:p>
        </p:txBody>
      </p:sp>
      <p:sp>
        <p:nvSpPr>
          <p:cNvPr id="9" name="Text 4"/>
          <p:cNvSpPr/>
          <p:nvPr/>
        </p:nvSpPr>
        <p:spPr>
          <a:xfrm>
            <a:off x="1530906" y="2761059"/>
            <a:ext cx="2927747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Continuous Improvements</a:t>
            </a:r>
            <a:endParaRPr lang="en-US" sz="2233" dirty="0"/>
          </a:p>
        </p:txBody>
      </p:sp>
      <p:sp>
        <p:nvSpPr>
          <p:cNvPr id="10" name="Text 5"/>
          <p:cNvSpPr/>
          <p:nvPr/>
        </p:nvSpPr>
        <p:spPr>
          <a:xfrm>
            <a:off x="1530906" y="3605808"/>
            <a:ext cx="2927747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Ongoing research and advancements in computer vision will enhance the accuracy and robustness of object size measurement techniques.</a:t>
            </a:r>
            <a:endParaRPr lang="en-US" sz="1786" dirty="0"/>
          </a:p>
        </p:txBody>
      </p:sp>
      <p:sp>
        <p:nvSpPr>
          <p:cNvPr id="11" name="Shape 6"/>
          <p:cNvSpPr/>
          <p:nvPr/>
        </p:nvSpPr>
        <p:spPr>
          <a:xfrm>
            <a:off x="4685467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4842629" y="2846070"/>
            <a:ext cx="195977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2679" dirty="0"/>
          </a:p>
        </p:txBody>
      </p:sp>
      <p:sp>
        <p:nvSpPr>
          <p:cNvPr id="13" name="Text 8"/>
          <p:cNvSpPr/>
          <p:nvPr/>
        </p:nvSpPr>
        <p:spPr>
          <a:xfrm>
            <a:off x="5422583" y="2761059"/>
            <a:ext cx="2927747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Emerging Applications</a:t>
            </a:r>
            <a:endParaRPr lang="en-US" sz="2233" dirty="0"/>
          </a:p>
        </p:txBody>
      </p:sp>
      <p:sp>
        <p:nvSpPr>
          <p:cNvPr id="14" name="Text 9"/>
          <p:cNvSpPr/>
          <p:nvPr/>
        </p:nvSpPr>
        <p:spPr>
          <a:xfrm>
            <a:off x="5422583" y="3605808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 the technology matures, new use cases will emerge in fields like augmented reality, autonomous vehicles, and smart manufacturing.</a:t>
            </a:r>
            <a:endParaRPr lang="en-US" sz="1786" dirty="0"/>
          </a:p>
        </p:txBody>
      </p:sp>
      <p:sp>
        <p:nvSpPr>
          <p:cNvPr id="15" name="Shape 10"/>
          <p:cNvSpPr/>
          <p:nvPr/>
        </p:nvSpPr>
        <p:spPr>
          <a:xfrm>
            <a:off x="793790" y="62651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952143" y="6350198"/>
            <a:ext cx="193596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2679" dirty="0"/>
          </a:p>
        </p:txBody>
      </p:sp>
      <p:sp>
        <p:nvSpPr>
          <p:cNvPr id="17" name="Text 12"/>
          <p:cNvSpPr/>
          <p:nvPr/>
        </p:nvSpPr>
        <p:spPr>
          <a:xfrm>
            <a:off x="1530906" y="6265188"/>
            <a:ext cx="4689277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Combining with Other Technologies</a:t>
            </a:r>
            <a:endParaRPr lang="en-US" sz="2233" dirty="0"/>
          </a:p>
        </p:txBody>
      </p:sp>
      <p:sp>
        <p:nvSpPr>
          <p:cNvPr id="18" name="Text 13"/>
          <p:cNvSpPr/>
          <p:nvPr/>
        </p:nvSpPr>
        <p:spPr>
          <a:xfrm>
            <a:off x="1530906" y="6755606"/>
            <a:ext cx="681930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Integrating object size measurement with machine learning, IoT, and big data analytics will unlock even more powerful applications.</a:t>
            </a:r>
            <a:endParaRPr lang="en-US" sz="1786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760351"/>
            <a:ext cx="7531775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                                       THANK YOU </a:t>
            </a:r>
            <a:endParaRPr lang="en-US" sz="446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607" y="2591872"/>
            <a:ext cx="4919186" cy="304585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756643"/>
            <a:ext cx="7556421" cy="67161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/>
              <a:t>INTRODUCTION</a:t>
            </a:r>
          </a:p>
          <a:p>
            <a:pPr marL="0" indent="0">
              <a:lnSpc>
                <a:spcPts val="5581"/>
              </a:lnSpc>
              <a:buNone/>
            </a:pPr>
            <a:endParaRPr lang="en-US" sz="4465" dirty="0"/>
          </a:p>
          <a:p>
            <a:pPr marL="0" indent="0">
              <a:lnSpc>
                <a:spcPts val="5581"/>
              </a:lnSpc>
              <a:buNone/>
            </a:pPr>
            <a:r>
              <a:rPr lang="en-US" sz="2300" dirty="0"/>
              <a:t>This paper introduces a method for measuring object sizes using OpenCV, an open-source computer vision library. The method can handle variations in image quality, lighting conditions, and background noise without significant loss of accuracy</a:t>
            </a:r>
            <a:r>
              <a:rPr lang="en-US" sz="4465" dirty="0"/>
              <a:t>.</a:t>
            </a:r>
            <a:r>
              <a:rPr lang="en-US" sz="2300" dirty="0"/>
              <a:t>The method can be applied to a wide range of objects of different shapes, sizes, and materials.</a:t>
            </a:r>
          </a:p>
        </p:txBody>
      </p:sp>
      <p:sp>
        <p:nvSpPr>
          <p:cNvPr id="8" name="Text 3"/>
          <p:cNvSpPr/>
          <p:nvPr/>
        </p:nvSpPr>
        <p:spPr>
          <a:xfrm>
            <a:off x="6468904" y="3563303"/>
            <a:ext cx="132755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endParaRPr lang="en-US" sz="2679" dirty="0"/>
          </a:p>
        </p:txBody>
      </p:sp>
      <p:sp>
        <p:nvSpPr>
          <p:cNvPr id="9" name="Text 4"/>
          <p:cNvSpPr/>
          <p:nvPr/>
        </p:nvSpPr>
        <p:spPr>
          <a:xfrm>
            <a:off x="7017306" y="3478292"/>
            <a:ext cx="2927747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1"/>
              </a:lnSpc>
              <a:buNone/>
            </a:pPr>
            <a:endParaRPr lang="en-US" sz="2233" dirty="0"/>
          </a:p>
        </p:txBody>
      </p:sp>
      <p:sp>
        <p:nvSpPr>
          <p:cNvPr id="10" name="Text 5"/>
          <p:cNvSpPr/>
          <p:nvPr/>
        </p:nvSpPr>
        <p:spPr>
          <a:xfrm>
            <a:off x="7017306" y="4323040"/>
            <a:ext cx="29277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1786" dirty="0"/>
          </a:p>
        </p:txBody>
      </p:sp>
      <p:sp>
        <p:nvSpPr>
          <p:cNvPr id="12" name="Text 7"/>
          <p:cNvSpPr/>
          <p:nvPr/>
        </p:nvSpPr>
        <p:spPr>
          <a:xfrm>
            <a:off x="10329029" y="3563303"/>
            <a:ext cx="195977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endParaRPr lang="en-US" sz="2679" dirty="0"/>
          </a:p>
        </p:txBody>
      </p:sp>
      <p:sp>
        <p:nvSpPr>
          <p:cNvPr id="13" name="Text 8"/>
          <p:cNvSpPr/>
          <p:nvPr/>
        </p:nvSpPr>
        <p:spPr>
          <a:xfrm>
            <a:off x="10908983" y="347829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endParaRPr lang="en-US" sz="2233" dirty="0"/>
          </a:p>
        </p:txBody>
      </p:sp>
      <p:sp>
        <p:nvSpPr>
          <p:cNvPr id="14" name="Text 9"/>
          <p:cNvSpPr/>
          <p:nvPr/>
        </p:nvSpPr>
        <p:spPr>
          <a:xfrm>
            <a:off x="10908983" y="3968710"/>
            <a:ext cx="2927747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1786" dirty="0"/>
          </a:p>
        </p:txBody>
      </p:sp>
      <p:sp>
        <p:nvSpPr>
          <p:cNvPr id="16" name="Text 11"/>
          <p:cNvSpPr/>
          <p:nvPr/>
        </p:nvSpPr>
        <p:spPr>
          <a:xfrm>
            <a:off x="6438543" y="6341626"/>
            <a:ext cx="193596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endParaRPr lang="en-US" sz="2679" dirty="0"/>
          </a:p>
        </p:txBody>
      </p:sp>
      <p:sp>
        <p:nvSpPr>
          <p:cNvPr id="17" name="Text 12"/>
          <p:cNvSpPr/>
          <p:nvPr/>
        </p:nvSpPr>
        <p:spPr>
          <a:xfrm>
            <a:off x="7017306" y="6256615"/>
            <a:ext cx="3204091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endParaRPr lang="en-US" sz="2233" dirty="0"/>
          </a:p>
        </p:txBody>
      </p:sp>
      <p:sp>
        <p:nvSpPr>
          <p:cNvPr id="18" name="Text 13"/>
          <p:cNvSpPr/>
          <p:nvPr/>
        </p:nvSpPr>
        <p:spPr>
          <a:xfrm>
            <a:off x="7017306" y="6747034"/>
            <a:ext cx="681930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endParaRPr lang="en-US" sz="1786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Fundamental Concepts: Pixels, Scaling, and Real-World Dimensions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Pixels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75118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basic unit of digital image representation, with no inherent real-world scale.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417004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Scaling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751189"/>
            <a:ext cx="3978116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Relating pixel measurements to real-world units like millimeters or inches.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417004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Calibration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75118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process of determining the pixel-to-metric conversion factor for accurate size measurement.</a:t>
            </a:r>
            <a:endParaRPr lang="en-US" sz="178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318" y="2248138"/>
            <a:ext cx="4977765" cy="373332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98513" y="721400"/>
            <a:ext cx="7719774" cy="19073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07"/>
              </a:lnSpc>
              <a:buNone/>
            </a:pPr>
            <a:r>
              <a:rPr lang="en-US" sz="400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Calibrating the Camera: Determining Pixel-to-Metric Conversion</a:t>
            </a:r>
            <a:endParaRPr lang="en-US" sz="4005" dirty="0"/>
          </a:p>
        </p:txBody>
      </p:sp>
      <p:sp>
        <p:nvSpPr>
          <p:cNvPr id="7" name="Shape 2"/>
          <p:cNvSpPr/>
          <p:nvPr/>
        </p:nvSpPr>
        <p:spPr>
          <a:xfrm>
            <a:off x="6491049" y="2933938"/>
            <a:ext cx="25360" cy="4574262"/>
          </a:xfrm>
          <a:prstGeom prst="roundRect">
            <a:avLst>
              <a:gd name="adj" fmla="val 336972"/>
            </a:avLst>
          </a:prstGeom>
          <a:solidFill>
            <a:srgbClr val="BDB8DF"/>
          </a:solidFill>
          <a:ln/>
        </p:spPr>
      </p:sp>
      <p:sp>
        <p:nvSpPr>
          <p:cNvPr id="8" name="Shape 3"/>
          <p:cNvSpPr/>
          <p:nvPr/>
        </p:nvSpPr>
        <p:spPr>
          <a:xfrm>
            <a:off x="6732568" y="3378934"/>
            <a:ext cx="712113" cy="25360"/>
          </a:xfrm>
          <a:prstGeom prst="roundRect">
            <a:avLst>
              <a:gd name="adj" fmla="val 336972"/>
            </a:avLst>
          </a:prstGeom>
          <a:solidFill>
            <a:srgbClr val="BDB8DF"/>
          </a:solidFill>
          <a:ln/>
        </p:spPr>
      </p:sp>
      <p:sp>
        <p:nvSpPr>
          <p:cNvPr id="9" name="Shape 4"/>
          <p:cNvSpPr/>
          <p:nvPr/>
        </p:nvSpPr>
        <p:spPr>
          <a:xfrm>
            <a:off x="6274772" y="3162776"/>
            <a:ext cx="457795" cy="457795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6444079" y="3239095"/>
            <a:ext cx="119063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3"/>
              </a:lnSpc>
              <a:buNone/>
            </a:pPr>
            <a:r>
              <a:rPr lang="en-US" sz="240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2403" dirty="0"/>
          </a:p>
        </p:txBody>
      </p:sp>
      <p:sp>
        <p:nvSpPr>
          <p:cNvPr id="11" name="Text 6"/>
          <p:cNvSpPr/>
          <p:nvPr/>
        </p:nvSpPr>
        <p:spPr>
          <a:xfrm>
            <a:off x="7622619" y="3137297"/>
            <a:ext cx="3160514" cy="3178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3"/>
              </a:lnSpc>
              <a:buNone/>
            </a:pPr>
            <a:r>
              <a:rPr lang="en-US" sz="200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Capture Calibration Image</a:t>
            </a:r>
            <a:endParaRPr lang="en-US" sz="2003" dirty="0"/>
          </a:p>
        </p:txBody>
      </p:sp>
      <p:sp>
        <p:nvSpPr>
          <p:cNvPr id="12" name="Text 7"/>
          <p:cNvSpPr/>
          <p:nvPr/>
        </p:nvSpPr>
        <p:spPr>
          <a:xfrm>
            <a:off x="7622619" y="3577233"/>
            <a:ext cx="6295668" cy="325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63"/>
              </a:lnSpc>
              <a:buNone/>
            </a:pPr>
            <a:r>
              <a:rPr lang="en-US" sz="1602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Take a photo of a known-size calibration pattern, like a checkerboard.</a:t>
            </a:r>
            <a:endParaRPr lang="en-US" sz="1602" dirty="0"/>
          </a:p>
        </p:txBody>
      </p:sp>
      <p:sp>
        <p:nvSpPr>
          <p:cNvPr id="13" name="Shape 8"/>
          <p:cNvSpPr/>
          <p:nvPr/>
        </p:nvSpPr>
        <p:spPr>
          <a:xfrm>
            <a:off x="6732568" y="4754463"/>
            <a:ext cx="712113" cy="25360"/>
          </a:xfrm>
          <a:prstGeom prst="roundRect">
            <a:avLst>
              <a:gd name="adj" fmla="val 336972"/>
            </a:avLst>
          </a:prstGeom>
          <a:solidFill>
            <a:srgbClr val="BDB8DF"/>
          </a:solidFill>
          <a:ln/>
        </p:spPr>
      </p:sp>
      <p:sp>
        <p:nvSpPr>
          <p:cNvPr id="14" name="Shape 9"/>
          <p:cNvSpPr/>
          <p:nvPr/>
        </p:nvSpPr>
        <p:spPr>
          <a:xfrm>
            <a:off x="6274772" y="4538305"/>
            <a:ext cx="457795" cy="457795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6415742" y="4614624"/>
            <a:ext cx="1758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3"/>
              </a:lnSpc>
              <a:buNone/>
            </a:pPr>
            <a:r>
              <a:rPr lang="en-US" sz="240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2403" dirty="0"/>
          </a:p>
        </p:txBody>
      </p:sp>
      <p:sp>
        <p:nvSpPr>
          <p:cNvPr id="16" name="Text 11"/>
          <p:cNvSpPr/>
          <p:nvPr/>
        </p:nvSpPr>
        <p:spPr>
          <a:xfrm>
            <a:off x="7622619" y="4512826"/>
            <a:ext cx="3163848" cy="3178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3"/>
              </a:lnSpc>
              <a:buNone/>
            </a:pPr>
            <a:r>
              <a:rPr lang="en-US" sz="200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Detect Calibration Pattern</a:t>
            </a:r>
            <a:endParaRPr lang="en-US" sz="2003" dirty="0"/>
          </a:p>
        </p:txBody>
      </p:sp>
      <p:sp>
        <p:nvSpPr>
          <p:cNvPr id="17" name="Text 12"/>
          <p:cNvSpPr/>
          <p:nvPr/>
        </p:nvSpPr>
        <p:spPr>
          <a:xfrm>
            <a:off x="7622619" y="4952762"/>
            <a:ext cx="6295668" cy="6510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3"/>
              </a:lnSpc>
              <a:buNone/>
            </a:pPr>
            <a:r>
              <a:rPr lang="en-US" sz="1602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 OpenCV functions to identify the pattern and extract its dimensions in pixels.</a:t>
            </a:r>
            <a:endParaRPr lang="en-US" sz="1602" dirty="0"/>
          </a:p>
        </p:txBody>
      </p:sp>
      <p:sp>
        <p:nvSpPr>
          <p:cNvPr id="18" name="Shape 13"/>
          <p:cNvSpPr/>
          <p:nvPr/>
        </p:nvSpPr>
        <p:spPr>
          <a:xfrm>
            <a:off x="6732568" y="6455509"/>
            <a:ext cx="712113" cy="25360"/>
          </a:xfrm>
          <a:prstGeom prst="roundRect">
            <a:avLst>
              <a:gd name="adj" fmla="val 336972"/>
            </a:avLst>
          </a:prstGeom>
          <a:solidFill>
            <a:srgbClr val="BDB8DF"/>
          </a:solidFill>
          <a:ln/>
        </p:spPr>
      </p:sp>
      <p:sp>
        <p:nvSpPr>
          <p:cNvPr id="19" name="Shape 14"/>
          <p:cNvSpPr/>
          <p:nvPr/>
        </p:nvSpPr>
        <p:spPr>
          <a:xfrm>
            <a:off x="6274772" y="6239351"/>
            <a:ext cx="457795" cy="457795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6416814" y="6315670"/>
            <a:ext cx="173712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3"/>
              </a:lnSpc>
              <a:buNone/>
            </a:pPr>
            <a:r>
              <a:rPr lang="en-US" sz="240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2403" dirty="0"/>
          </a:p>
        </p:txBody>
      </p:sp>
      <p:sp>
        <p:nvSpPr>
          <p:cNvPr id="21" name="Text 16"/>
          <p:cNvSpPr/>
          <p:nvPr/>
        </p:nvSpPr>
        <p:spPr>
          <a:xfrm>
            <a:off x="7622619" y="6213872"/>
            <a:ext cx="3359825" cy="3178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3"/>
              </a:lnSpc>
              <a:buNone/>
            </a:pPr>
            <a:r>
              <a:rPr lang="en-US" sz="200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Calculate Conversion Factor</a:t>
            </a:r>
            <a:endParaRPr lang="en-US" sz="2003" dirty="0"/>
          </a:p>
        </p:txBody>
      </p:sp>
      <p:sp>
        <p:nvSpPr>
          <p:cNvPr id="22" name="Text 17"/>
          <p:cNvSpPr/>
          <p:nvPr/>
        </p:nvSpPr>
        <p:spPr>
          <a:xfrm>
            <a:off x="7622619" y="6653808"/>
            <a:ext cx="6295668" cy="6510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3"/>
              </a:lnSpc>
              <a:buNone/>
            </a:pPr>
            <a:r>
              <a:rPr lang="en-US" sz="1602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Divide the real-world size by the pixel size to determine the scaling factor.</a:t>
            </a:r>
            <a:endParaRPr lang="en-US" sz="160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3453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488" y="2731175"/>
            <a:ext cx="4919305" cy="276713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1074539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Contour Detection and Bounding Box Extraction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6280190" y="2832259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514624" y="306669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Contour Detection</a:t>
            </a:r>
            <a:endParaRPr lang="en-US" sz="2233" dirty="0"/>
          </a:p>
        </p:txBody>
      </p:sp>
      <p:sp>
        <p:nvSpPr>
          <p:cNvPr id="9" name="Text 4"/>
          <p:cNvSpPr/>
          <p:nvPr/>
        </p:nvSpPr>
        <p:spPr>
          <a:xfrm>
            <a:off x="6514624" y="3557111"/>
            <a:ext cx="31959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 OpenCV's contour finding algorithms to identify the outlines of objects in the image.</a:t>
            </a:r>
            <a:endParaRPr lang="en-US" sz="1786" dirty="0"/>
          </a:p>
        </p:txBody>
      </p:sp>
      <p:sp>
        <p:nvSpPr>
          <p:cNvPr id="10" name="Shape 5"/>
          <p:cNvSpPr/>
          <p:nvPr/>
        </p:nvSpPr>
        <p:spPr>
          <a:xfrm>
            <a:off x="10171867" y="2832259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10406301" y="306669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Bounding Boxes</a:t>
            </a:r>
            <a:endParaRPr lang="en-US" sz="2233" dirty="0"/>
          </a:p>
        </p:txBody>
      </p:sp>
      <p:sp>
        <p:nvSpPr>
          <p:cNvPr id="12" name="Text 7"/>
          <p:cNvSpPr/>
          <p:nvPr/>
        </p:nvSpPr>
        <p:spPr>
          <a:xfrm>
            <a:off x="10406301" y="3557111"/>
            <a:ext cx="31959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Fit tight rectangular boxes around the detected contours to represent object dimensions.</a:t>
            </a:r>
            <a:endParaRPr lang="en-US" sz="1786" dirty="0"/>
          </a:p>
        </p:txBody>
      </p:sp>
      <p:sp>
        <p:nvSpPr>
          <p:cNvPr id="13" name="Shape 8"/>
          <p:cNvSpPr/>
          <p:nvPr/>
        </p:nvSpPr>
        <p:spPr>
          <a:xfrm>
            <a:off x="6280190" y="5107067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6514624" y="5341501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Handling Occlusions</a:t>
            </a:r>
            <a:endParaRPr lang="en-US" sz="2233" dirty="0"/>
          </a:p>
        </p:txBody>
      </p:sp>
      <p:sp>
        <p:nvSpPr>
          <p:cNvPr id="15" name="Text 10"/>
          <p:cNvSpPr/>
          <p:nvPr/>
        </p:nvSpPr>
        <p:spPr>
          <a:xfrm>
            <a:off x="6514624" y="5831919"/>
            <a:ext cx="31959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Techniques to deal with objects that are partially hidden or overlapping.</a:t>
            </a:r>
            <a:endParaRPr lang="en-US" sz="1786" dirty="0"/>
          </a:p>
        </p:txBody>
      </p:sp>
      <p:sp>
        <p:nvSpPr>
          <p:cNvPr id="16" name="Shape 11"/>
          <p:cNvSpPr/>
          <p:nvPr/>
        </p:nvSpPr>
        <p:spPr>
          <a:xfrm>
            <a:off x="10171867" y="5107067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10406301" y="5341501"/>
            <a:ext cx="2859524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Real-Time Processing</a:t>
            </a:r>
            <a:endParaRPr lang="en-US" sz="2233" dirty="0"/>
          </a:p>
        </p:txBody>
      </p:sp>
      <p:sp>
        <p:nvSpPr>
          <p:cNvPr id="18" name="Text 13"/>
          <p:cNvSpPr/>
          <p:nvPr/>
        </p:nvSpPr>
        <p:spPr>
          <a:xfrm>
            <a:off x="10406301" y="5831919"/>
            <a:ext cx="31959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Optimizing the algorithms for fast, efficient object size measurement in video feeds.</a:t>
            </a:r>
            <a:endParaRPr lang="en-US" sz="178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8675" y="2862263"/>
            <a:ext cx="4976932" cy="250507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13303" y="879515"/>
            <a:ext cx="7717393" cy="12734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15"/>
              </a:lnSpc>
              <a:buNone/>
            </a:pPr>
            <a:r>
              <a:rPr lang="en-US" sz="4012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Calculating Object Dimensions Using Bounding Box Properties</a:t>
            </a:r>
            <a:endParaRPr lang="en-US" sz="4012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303" y="2458641"/>
            <a:ext cx="1018937" cy="1630442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2037874" y="2662357"/>
            <a:ext cx="3053120" cy="3184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7"/>
              </a:lnSpc>
              <a:buNone/>
            </a:pPr>
            <a:r>
              <a:rPr lang="en-US" sz="2006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Bounding Box Dimensions</a:t>
            </a:r>
            <a:endParaRPr lang="en-US" sz="2006" dirty="0"/>
          </a:p>
        </p:txBody>
      </p:sp>
      <p:sp>
        <p:nvSpPr>
          <p:cNvPr id="9" name="Text 3"/>
          <p:cNvSpPr/>
          <p:nvPr/>
        </p:nvSpPr>
        <p:spPr>
          <a:xfrm>
            <a:off x="2037874" y="3103126"/>
            <a:ext cx="6392823" cy="652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8"/>
              </a:lnSpc>
              <a:buNone/>
            </a:pPr>
            <a:r>
              <a:rPr lang="en-US" sz="1605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Extract the width, height, and area of the bounding box around each object.</a:t>
            </a:r>
            <a:endParaRPr lang="en-US" sz="1605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3303" y="4089083"/>
            <a:ext cx="1018937" cy="1630442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037874" y="4292798"/>
            <a:ext cx="2547461" cy="3184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7"/>
              </a:lnSpc>
              <a:buNone/>
            </a:pPr>
            <a:r>
              <a:rPr lang="en-US" sz="2006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Apply Scaling Factor</a:t>
            </a:r>
            <a:endParaRPr lang="en-US" sz="2006" dirty="0"/>
          </a:p>
        </p:txBody>
      </p:sp>
      <p:sp>
        <p:nvSpPr>
          <p:cNvPr id="12" name="Text 5"/>
          <p:cNvSpPr/>
          <p:nvPr/>
        </p:nvSpPr>
        <p:spPr>
          <a:xfrm>
            <a:off x="2037874" y="4733568"/>
            <a:ext cx="6392823" cy="652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8"/>
              </a:lnSpc>
              <a:buNone/>
            </a:pPr>
            <a:r>
              <a:rPr lang="en-US" sz="1605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 the previously calculated pixel-to-metric conversion to translate the bounding box dimensions to real-world units.</a:t>
            </a:r>
            <a:endParaRPr lang="en-US" sz="1605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3303" y="5719524"/>
            <a:ext cx="1018937" cy="1630442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2037874" y="5923240"/>
            <a:ext cx="2547461" cy="3184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07"/>
              </a:lnSpc>
              <a:buNone/>
            </a:pPr>
            <a:r>
              <a:rPr lang="en-US" sz="2006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Compute Object Size</a:t>
            </a:r>
            <a:endParaRPr lang="en-US" sz="2006" dirty="0"/>
          </a:p>
        </p:txBody>
      </p:sp>
      <p:sp>
        <p:nvSpPr>
          <p:cNvPr id="15" name="Text 7"/>
          <p:cNvSpPr/>
          <p:nvPr/>
        </p:nvSpPr>
        <p:spPr>
          <a:xfrm>
            <a:off x="2037874" y="6364010"/>
            <a:ext cx="6392823" cy="652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8"/>
              </a:lnSpc>
              <a:buNone/>
            </a:pPr>
            <a:r>
              <a:rPr lang="en-US" sz="1605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Calculate the actual width, height, and volume of the measured objects.</a:t>
            </a:r>
            <a:endParaRPr lang="en-US" sz="160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</a:rPr>
              <a:t>TECHNIQUES 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4170045"/>
            <a:ext cx="2966680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/>
              <a:t>Grayscale Conversion:</a:t>
            </a:r>
          </a:p>
        </p:txBody>
      </p:sp>
      <p:sp>
        <p:nvSpPr>
          <p:cNvPr id="6" name="Text 3"/>
          <p:cNvSpPr/>
          <p:nvPr/>
        </p:nvSpPr>
        <p:spPr>
          <a:xfrm>
            <a:off x="793790" y="4751189"/>
            <a:ext cx="3978116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/>
              <a:t>Convert the input image to a single-channel grayscale image to simplify further processing.</a:t>
            </a:r>
          </a:p>
        </p:txBody>
      </p:sp>
      <p:sp>
        <p:nvSpPr>
          <p:cNvPr id="7" name="Text 4"/>
          <p:cNvSpPr/>
          <p:nvPr/>
        </p:nvSpPr>
        <p:spPr>
          <a:xfrm>
            <a:off x="5332928" y="417004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/>
              <a:t>Gaussian blur</a:t>
            </a:r>
          </a:p>
        </p:txBody>
      </p:sp>
      <p:sp>
        <p:nvSpPr>
          <p:cNvPr id="8" name="Text 5"/>
          <p:cNvSpPr/>
          <p:nvPr/>
        </p:nvSpPr>
        <p:spPr>
          <a:xfrm>
            <a:off x="5332928" y="475118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/>
              <a:t>Apply a Gaussian blur to reduce image noise and detail, making it easier to detect objects.</a:t>
            </a:r>
          </a:p>
        </p:txBody>
      </p:sp>
      <p:sp>
        <p:nvSpPr>
          <p:cNvPr id="9" name="Text 6"/>
          <p:cNvSpPr/>
          <p:nvPr/>
        </p:nvSpPr>
        <p:spPr>
          <a:xfrm>
            <a:off x="9872067" y="4170045"/>
            <a:ext cx="2945963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/>
              <a:t>Adaptive thresholding</a:t>
            </a:r>
          </a:p>
        </p:txBody>
      </p:sp>
      <p:sp>
        <p:nvSpPr>
          <p:cNvPr id="10" name="Text 7"/>
          <p:cNvSpPr/>
          <p:nvPr/>
        </p:nvSpPr>
        <p:spPr>
          <a:xfrm>
            <a:off x="9872067" y="4751189"/>
            <a:ext cx="3978116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/>
              <a:t>Convert the blurred grayscale image to a binary image, where the object is highlighted against the background.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467100"/>
            <a:ext cx="130428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 Inventory Management, Quality Control, and More</a:t>
            </a:r>
            <a:endParaRPr lang="en-US" sz="446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224820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3790" y="601860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Manufacturing</a:t>
            </a:r>
            <a:endParaRPr lang="en-US" sz="2233" dirty="0"/>
          </a:p>
        </p:txBody>
      </p:sp>
      <p:sp>
        <p:nvSpPr>
          <p:cNvPr id="8" name="Text 3"/>
          <p:cNvSpPr/>
          <p:nvPr/>
        </p:nvSpPr>
        <p:spPr>
          <a:xfrm>
            <a:off x="793790" y="6509028"/>
            <a:ext cx="300549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Ensure consistent product dimensions for quality control.</a:t>
            </a:r>
            <a:endParaRPr lang="en-US" sz="1786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446" y="5224820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139446" y="601860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Logistics</a:t>
            </a:r>
            <a:endParaRPr lang="en-US" sz="2233" dirty="0"/>
          </a:p>
        </p:txBody>
      </p:sp>
      <p:sp>
        <p:nvSpPr>
          <p:cNvPr id="11" name="Text 5"/>
          <p:cNvSpPr/>
          <p:nvPr/>
        </p:nvSpPr>
        <p:spPr>
          <a:xfrm>
            <a:off x="4139446" y="6509028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Optimize box and container sizes for efficient shipping and storage.</a:t>
            </a:r>
            <a:endParaRPr lang="en-US" sz="1786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85221" y="5224820"/>
            <a:ext cx="566976" cy="56697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485221" y="601860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Robotics</a:t>
            </a:r>
            <a:endParaRPr lang="en-US" sz="2233" dirty="0"/>
          </a:p>
        </p:txBody>
      </p:sp>
      <p:sp>
        <p:nvSpPr>
          <p:cNvPr id="14" name="Text 7"/>
          <p:cNvSpPr/>
          <p:nvPr/>
        </p:nvSpPr>
        <p:spPr>
          <a:xfrm>
            <a:off x="7485221" y="6509028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Enable autonomous navigation and object manipulation.</a:t>
            </a:r>
            <a:endParaRPr lang="en-US" sz="1786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30997" y="5224820"/>
            <a:ext cx="566976" cy="566976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830997" y="601860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Medical</a:t>
            </a:r>
            <a:endParaRPr lang="en-US" sz="2233" dirty="0"/>
          </a:p>
        </p:txBody>
      </p:sp>
      <p:sp>
        <p:nvSpPr>
          <p:cNvPr id="17" name="Text 9"/>
          <p:cNvSpPr/>
          <p:nvPr/>
        </p:nvSpPr>
        <p:spPr>
          <a:xfrm>
            <a:off x="10830997" y="6509028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Measure anatomical structures for diagnostics and treatment planning.</a:t>
            </a:r>
            <a:endParaRPr lang="en-US" sz="1786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-11151"/>
            <a:ext cx="5486400" cy="8230791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7606" y="1606748"/>
            <a:ext cx="4939070" cy="501729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66167" y="211873"/>
            <a:ext cx="7611666" cy="1758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387"/>
              </a:lnSpc>
              <a:buNone/>
            </a:pPr>
            <a:r>
              <a:rPr lang="en-US" sz="4309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Applications and Limitations in Real-World Scenarios</a:t>
            </a:r>
            <a:endParaRPr lang="en-US" sz="4309" dirty="0"/>
          </a:p>
        </p:txBody>
      </p:sp>
      <p:sp>
        <p:nvSpPr>
          <p:cNvPr id="7" name="Shape 2"/>
          <p:cNvSpPr/>
          <p:nvPr/>
        </p:nvSpPr>
        <p:spPr>
          <a:xfrm>
            <a:off x="766167" y="2298621"/>
            <a:ext cx="7611666" cy="5330190"/>
          </a:xfrm>
          <a:prstGeom prst="roundRect">
            <a:avLst>
              <a:gd name="adj" fmla="val 172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773787" y="2306241"/>
            <a:ext cx="7596426" cy="13287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992624" y="2445187"/>
            <a:ext cx="3356729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8"/>
              </a:lnSpc>
              <a:buNone/>
            </a:pPr>
            <a:r>
              <a:rPr lang="en-IN" sz="1600" dirty="0"/>
              <a:t>Agriculture</a:t>
            </a:r>
            <a:endParaRPr lang="en-US" sz="1724" dirty="0"/>
          </a:p>
        </p:txBody>
      </p:sp>
      <p:sp>
        <p:nvSpPr>
          <p:cNvPr id="10" name="Text 5"/>
          <p:cNvSpPr/>
          <p:nvPr/>
        </p:nvSpPr>
        <p:spPr>
          <a:xfrm>
            <a:off x="4794647" y="2445187"/>
            <a:ext cx="3356729" cy="1050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8"/>
              </a:lnSpc>
              <a:buNone/>
            </a:pPr>
            <a:r>
              <a:rPr lang="en-US" sz="1600" dirty="0"/>
              <a:t>Measuring the size of fruits, vegetables, and other produce to monitor growth and sort by size for packaging.</a:t>
            </a:r>
            <a:endParaRPr lang="en-US" sz="1724" dirty="0"/>
          </a:p>
        </p:txBody>
      </p:sp>
      <p:sp>
        <p:nvSpPr>
          <p:cNvPr id="11" name="Shape 6"/>
          <p:cNvSpPr/>
          <p:nvPr/>
        </p:nvSpPr>
        <p:spPr>
          <a:xfrm>
            <a:off x="773787" y="3634978"/>
            <a:ext cx="7596426" cy="1328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992624" y="3773924"/>
            <a:ext cx="3356729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8"/>
              </a:lnSpc>
              <a:buNone/>
            </a:pPr>
            <a:r>
              <a:rPr lang="en-IN" sz="1600" dirty="0"/>
              <a:t>Healthcare</a:t>
            </a:r>
            <a:endParaRPr lang="en-US" sz="1724" dirty="0"/>
          </a:p>
        </p:txBody>
      </p:sp>
      <p:sp>
        <p:nvSpPr>
          <p:cNvPr id="13" name="Text 8"/>
          <p:cNvSpPr/>
          <p:nvPr/>
        </p:nvSpPr>
        <p:spPr>
          <a:xfrm>
            <a:off x="4794647" y="3773924"/>
            <a:ext cx="3356729" cy="1050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8"/>
              </a:lnSpc>
              <a:buNone/>
            </a:pPr>
            <a:r>
              <a:rPr lang="en-US" sz="1600" dirty="0"/>
              <a:t>Assessing wound sizes or the dimensions of anatomical structures in medical images.</a:t>
            </a:r>
            <a:endParaRPr lang="en-US" sz="1724" dirty="0"/>
          </a:p>
        </p:txBody>
      </p:sp>
      <p:sp>
        <p:nvSpPr>
          <p:cNvPr id="14" name="Shape 9"/>
          <p:cNvSpPr/>
          <p:nvPr/>
        </p:nvSpPr>
        <p:spPr>
          <a:xfrm>
            <a:off x="773787" y="4963716"/>
            <a:ext cx="7596426" cy="13287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992624" y="5102662"/>
            <a:ext cx="3356729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8"/>
              </a:lnSpc>
              <a:buNone/>
            </a:pPr>
            <a:r>
              <a:rPr lang="en-IN" sz="1600" dirty="0"/>
              <a:t>Quality Control</a:t>
            </a:r>
            <a:endParaRPr lang="en-US" sz="1724" dirty="0"/>
          </a:p>
        </p:txBody>
      </p:sp>
      <p:sp>
        <p:nvSpPr>
          <p:cNvPr id="16" name="Text 11"/>
          <p:cNvSpPr/>
          <p:nvPr/>
        </p:nvSpPr>
        <p:spPr>
          <a:xfrm>
            <a:off x="4794647" y="5102662"/>
            <a:ext cx="3356729" cy="1050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8"/>
              </a:lnSpc>
              <a:buNone/>
            </a:pPr>
            <a:r>
              <a:rPr lang="en-US" sz="1600" dirty="0"/>
              <a:t>Automated inspection systems in production lines to verify the size and shape of components.</a:t>
            </a:r>
            <a:endParaRPr lang="en-US" sz="1724" dirty="0"/>
          </a:p>
        </p:txBody>
      </p:sp>
      <p:sp>
        <p:nvSpPr>
          <p:cNvPr id="17" name="Shape 12"/>
          <p:cNvSpPr/>
          <p:nvPr/>
        </p:nvSpPr>
        <p:spPr>
          <a:xfrm>
            <a:off x="773787" y="6292453"/>
            <a:ext cx="7596426" cy="1328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3"/>
          <p:cNvSpPr/>
          <p:nvPr/>
        </p:nvSpPr>
        <p:spPr>
          <a:xfrm>
            <a:off x="992624" y="6431399"/>
            <a:ext cx="3356729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8"/>
              </a:lnSpc>
              <a:buNone/>
            </a:pPr>
            <a:r>
              <a:rPr lang="en-IN" sz="1600" dirty="0"/>
              <a:t>Art and Design</a:t>
            </a:r>
            <a:endParaRPr lang="en-US" sz="1724" dirty="0"/>
          </a:p>
        </p:txBody>
      </p:sp>
      <p:sp>
        <p:nvSpPr>
          <p:cNvPr id="19" name="Text 14"/>
          <p:cNvSpPr/>
          <p:nvPr/>
        </p:nvSpPr>
        <p:spPr>
          <a:xfrm>
            <a:off x="4794647" y="6431399"/>
            <a:ext cx="3356729" cy="1050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8"/>
              </a:lnSpc>
              <a:buNone/>
            </a:pPr>
            <a:r>
              <a:rPr lang="en-US" sz="1600" dirty="0"/>
              <a:t>Measuring objects for accurate reproduction in art projects.</a:t>
            </a:r>
            <a:endParaRPr lang="en-US" sz="172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586</Words>
  <Application>Microsoft Office PowerPoint</Application>
  <PresentationFormat>Custom</PresentationFormat>
  <Paragraphs>88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Arimo</vt:lpstr>
      <vt:lpstr>Outfit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akshaya mohan</cp:lastModifiedBy>
  <cp:revision>3</cp:revision>
  <dcterms:created xsi:type="dcterms:W3CDTF">2024-07-23T15:32:53Z</dcterms:created>
  <dcterms:modified xsi:type="dcterms:W3CDTF">2024-07-30T13:39:28Z</dcterms:modified>
</cp:coreProperties>
</file>